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Playfair Display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layfairDisplay-bold.fntdata"/><Relationship Id="rId25" Type="http://schemas.openxmlformats.org/officeDocument/2006/relationships/font" Target="fonts/PlayfairDisplay-regular.fntdata"/><Relationship Id="rId28" Type="http://schemas.openxmlformats.org/officeDocument/2006/relationships/font" Target="fonts/PlayfairDisplay-boldItalic.fntdata"/><Relationship Id="rId27" Type="http://schemas.openxmlformats.org/officeDocument/2006/relationships/font" Target="fonts/PlayfairDisplay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c521de8f3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c521de8f3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79dc5ee6ed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79dc5ee6ed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79dc5ee6ed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79dc5ee6ed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79dc5ee6ed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79dc5ee6ed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79dc5ee6ed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79dc5ee6ed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9dc5ee6ed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79dc5ee6ed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9dc5ee6ed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9dc5ee6ed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79dc5ee6ed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79dc5ee6ed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79dc5ee6ed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79dc5ee6ed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79dc5ee6ed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79dc5ee6ed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9dc5ee6e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9dc5ee6e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79dc5ee6e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79dc5ee6e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9dc5ee6e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79dc5ee6e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9dc5ee6ed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9dc5ee6e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521de8f3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521de8f3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79dc5ee6ed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79dc5ee6ed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9dc5ee6ed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9dc5ee6ed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9dc5ee6ed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79dc5ee6ed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2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Relationship Id="rId4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8.png"/><Relationship Id="rId4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1.png"/><Relationship Id="rId4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Relationship Id="rId4" Type="http://schemas.openxmlformats.org/officeDocument/2006/relationships/image" Target="../media/image18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2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2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26.png"/><Relationship Id="rId5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2714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1984625" y="1240400"/>
            <a:ext cx="5400000" cy="1505100"/>
          </a:xfrm>
          <a:prstGeom prst="rect">
            <a:avLst/>
          </a:prstGeom>
          <a:solidFill>
            <a:srgbClr val="F8E3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 txBox="1"/>
          <p:nvPr/>
        </p:nvSpPr>
        <p:spPr>
          <a:xfrm>
            <a:off x="1720025" y="570275"/>
            <a:ext cx="58299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Playfair Display"/>
                <a:ea typeface="Playfair Display"/>
                <a:cs typeface="Playfair Display"/>
                <a:sym typeface="Playfair Display"/>
              </a:rPr>
              <a:t>Back End Final Project </a:t>
            </a:r>
            <a:endParaRPr b="1" sz="24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Playfair Display"/>
                <a:ea typeface="Playfair Display"/>
                <a:cs typeface="Playfair Display"/>
                <a:sym typeface="Playfair Display"/>
              </a:rPr>
              <a:t>Movie Reservation API</a:t>
            </a:r>
            <a:endParaRPr b="1" sz="24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Playfair Display"/>
                <a:ea typeface="Playfair Display"/>
                <a:cs typeface="Playfair Display"/>
                <a:sym typeface="Playfair Display"/>
              </a:rPr>
              <a:t>By, </a:t>
            </a:r>
            <a:endParaRPr b="1" sz="18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Playfair Display"/>
                <a:ea typeface="Playfair Display"/>
                <a:cs typeface="Playfair Display"/>
                <a:sym typeface="Playfair Display"/>
              </a:rPr>
              <a:t>Christina Lytle</a:t>
            </a:r>
            <a:r>
              <a:rPr b="1" lang="en" sz="2400"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 b="1" sz="24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5750" y="2250525"/>
            <a:ext cx="1505100" cy="150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98810" y="2250524"/>
            <a:ext cx="2622116" cy="174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22"/>
          <p:cNvPicPr preferRelativeResize="0"/>
          <p:nvPr/>
        </p:nvPicPr>
        <p:blipFill rotWithShape="1">
          <a:blip r:embed="rId3">
            <a:alphaModFix/>
          </a:blip>
          <a:srcRect b="0" l="798" r="63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2"/>
          <p:cNvSpPr/>
          <p:nvPr/>
        </p:nvSpPr>
        <p:spPr>
          <a:xfrm>
            <a:off x="1474775" y="145650"/>
            <a:ext cx="7037100" cy="23304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2"/>
          <p:cNvSpPr txBox="1"/>
          <p:nvPr/>
        </p:nvSpPr>
        <p:spPr>
          <a:xfrm>
            <a:off x="2255100" y="-76200"/>
            <a:ext cx="4633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Playfair Display"/>
                <a:ea typeface="Playfair Display"/>
                <a:cs typeface="Playfair Display"/>
                <a:sym typeface="Playfair Display"/>
              </a:rPr>
              <a:t>Services Cont.</a:t>
            </a:r>
            <a:endParaRPr b="1" sz="21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64" name="Google Shape;164;p22"/>
          <p:cNvSpPr txBox="1"/>
          <p:nvPr/>
        </p:nvSpPr>
        <p:spPr>
          <a:xfrm>
            <a:off x="3869400" y="367775"/>
            <a:ext cx="1405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layfair Display"/>
                <a:ea typeface="Playfair Display"/>
                <a:cs typeface="Playfair Display"/>
                <a:sym typeface="Playfair Display"/>
              </a:rPr>
              <a:t>Reservation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65" name="Google Shape;16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4427" y="665950"/>
            <a:ext cx="4961125" cy="438945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2"/>
          <p:cNvSpPr txBox="1"/>
          <p:nvPr/>
        </p:nvSpPr>
        <p:spPr>
          <a:xfrm>
            <a:off x="105600" y="367775"/>
            <a:ext cx="21495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layfair Display"/>
                <a:ea typeface="Playfair Display"/>
                <a:cs typeface="Playfair Display"/>
                <a:sym typeface="Playfair Display"/>
              </a:rPr>
              <a:t>I was getting an infinite JSON recursion problem, so I had to create a new Entity and convert Reservation to ReservationResponse so PostMan would return just the items I wanted to see. 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3" name="Google Shape;173;p23"/>
          <p:cNvPicPr preferRelativeResize="0"/>
          <p:nvPr/>
        </p:nvPicPr>
        <p:blipFill rotWithShape="1">
          <a:blip r:embed="rId3">
            <a:alphaModFix/>
          </a:blip>
          <a:srcRect b="1341" l="445" r="623" t="0"/>
          <a:stretch/>
        </p:blipFill>
        <p:spPr>
          <a:xfrm>
            <a:off x="0" y="0"/>
            <a:ext cx="9143999" cy="529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3"/>
          <p:cNvSpPr/>
          <p:nvPr/>
        </p:nvSpPr>
        <p:spPr>
          <a:xfrm>
            <a:off x="1074225" y="191175"/>
            <a:ext cx="7692600" cy="25398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3"/>
          <p:cNvSpPr/>
          <p:nvPr/>
        </p:nvSpPr>
        <p:spPr>
          <a:xfrm>
            <a:off x="2539875" y="1530450"/>
            <a:ext cx="5835300" cy="25398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3"/>
          <p:cNvSpPr/>
          <p:nvPr/>
        </p:nvSpPr>
        <p:spPr>
          <a:xfrm>
            <a:off x="2728700" y="1895600"/>
            <a:ext cx="1076700" cy="25398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3"/>
          <p:cNvSpPr/>
          <p:nvPr/>
        </p:nvSpPr>
        <p:spPr>
          <a:xfrm>
            <a:off x="6586250" y="1683850"/>
            <a:ext cx="1076700" cy="25398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3"/>
          <p:cNvSpPr txBox="1"/>
          <p:nvPr/>
        </p:nvSpPr>
        <p:spPr>
          <a:xfrm>
            <a:off x="2255100" y="-68100"/>
            <a:ext cx="4633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Playfair Display"/>
                <a:ea typeface="Playfair Display"/>
                <a:cs typeface="Playfair Display"/>
                <a:sym typeface="Playfair Display"/>
              </a:rPr>
              <a:t>Controllers</a:t>
            </a:r>
            <a:endParaRPr b="1" sz="21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79" name="Google Shape;179;p23"/>
          <p:cNvPicPr preferRelativeResize="0"/>
          <p:nvPr/>
        </p:nvPicPr>
        <p:blipFill rotWithShape="1">
          <a:blip r:embed="rId4">
            <a:alphaModFix/>
          </a:blip>
          <a:srcRect b="24248" l="830" r="-830" t="0"/>
          <a:stretch/>
        </p:blipFill>
        <p:spPr>
          <a:xfrm>
            <a:off x="0" y="767703"/>
            <a:ext cx="9144000" cy="3303299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3"/>
          <p:cNvSpPr txBox="1"/>
          <p:nvPr/>
        </p:nvSpPr>
        <p:spPr>
          <a:xfrm>
            <a:off x="399875" y="521225"/>
            <a:ext cx="1405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layfair Display"/>
                <a:ea typeface="Playfair Display"/>
                <a:cs typeface="Playfair Display"/>
                <a:sym typeface="Playfair Display"/>
              </a:rPr>
              <a:t>Customer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81" name="Google Shape;181;p23"/>
          <p:cNvSpPr txBox="1"/>
          <p:nvPr/>
        </p:nvSpPr>
        <p:spPr>
          <a:xfrm>
            <a:off x="3524075" y="521225"/>
            <a:ext cx="1405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layfair Display"/>
                <a:ea typeface="Playfair Display"/>
                <a:cs typeface="Playfair Display"/>
                <a:sym typeface="Playfair Display"/>
              </a:rPr>
              <a:t>Auditorium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82" name="Google Shape;182;p23"/>
          <p:cNvSpPr txBox="1"/>
          <p:nvPr/>
        </p:nvSpPr>
        <p:spPr>
          <a:xfrm>
            <a:off x="6848300" y="521225"/>
            <a:ext cx="1405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layfair Display"/>
                <a:ea typeface="Playfair Display"/>
                <a:cs typeface="Playfair Display"/>
                <a:sym typeface="Playfair Display"/>
              </a:rPr>
              <a:t>Movie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4"/>
          <p:cNvPicPr preferRelativeResize="0"/>
          <p:nvPr/>
        </p:nvPicPr>
        <p:blipFill rotWithShape="1">
          <a:blip r:embed="rId3">
            <a:alphaModFix/>
          </a:blip>
          <a:srcRect b="1341" l="445" r="623" t="0"/>
          <a:stretch/>
        </p:blipFill>
        <p:spPr>
          <a:xfrm>
            <a:off x="0" y="0"/>
            <a:ext cx="9143999" cy="529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4"/>
          <p:cNvSpPr/>
          <p:nvPr/>
        </p:nvSpPr>
        <p:spPr>
          <a:xfrm>
            <a:off x="1074225" y="191175"/>
            <a:ext cx="7692600" cy="25398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4"/>
          <p:cNvSpPr/>
          <p:nvPr/>
        </p:nvSpPr>
        <p:spPr>
          <a:xfrm>
            <a:off x="2539875" y="1530450"/>
            <a:ext cx="5835300" cy="25398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4"/>
          <p:cNvSpPr/>
          <p:nvPr/>
        </p:nvSpPr>
        <p:spPr>
          <a:xfrm>
            <a:off x="2728700" y="1895600"/>
            <a:ext cx="1076700" cy="25398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4"/>
          <p:cNvSpPr/>
          <p:nvPr/>
        </p:nvSpPr>
        <p:spPr>
          <a:xfrm>
            <a:off x="6586250" y="1683850"/>
            <a:ext cx="1076700" cy="25398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4"/>
          <p:cNvSpPr txBox="1"/>
          <p:nvPr/>
        </p:nvSpPr>
        <p:spPr>
          <a:xfrm>
            <a:off x="2255100" y="-68100"/>
            <a:ext cx="4633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Playfair Display"/>
                <a:ea typeface="Playfair Display"/>
                <a:cs typeface="Playfair Display"/>
                <a:sym typeface="Playfair Display"/>
              </a:rPr>
              <a:t>Controllers Cont. </a:t>
            </a:r>
            <a:endParaRPr b="1" sz="21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95" name="Google Shape;195;p24"/>
          <p:cNvSpPr txBox="1"/>
          <p:nvPr/>
        </p:nvSpPr>
        <p:spPr>
          <a:xfrm>
            <a:off x="399875" y="292625"/>
            <a:ext cx="1405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layfair Display"/>
                <a:ea typeface="Playfair Display"/>
                <a:cs typeface="Playfair Display"/>
                <a:sym typeface="Playfair Display"/>
              </a:rPr>
              <a:t>Reservation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96" name="Google Shape;196;p24"/>
          <p:cNvSpPr txBox="1"/>
          <p:nvPr/>
        </p:nvSpPr>
        <p:spPr>
          <a:xfrm>
            <a:off x="3524075" y="340250"/>
            <a:ext cx="1405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layfair Display"/>
                <a:ea typeface="Playfair Display"/>
                <a:cs typeface="Playfair Display"/>
                <a:sym typeface="Playfair Display"/>
              </a:rPr>
              <a:t>Seat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6848300" y="340250"/>
            <a:ext cx="1405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layfair Display"/>
                <a:ea typeface="Playfair Display"/>
                <a:cs typeface="Playfair Display"/>
                <a:sym typeface="Playfair Display"/>
              </a:rPr>
              <a:t>Screening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98" name="Google Shape;19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609406"/>
            <a:ext cx="9144000" cy="39246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5"/>
          <p:cNvPicPr preferRelativeResize="0"/>
          <p:nvPr/>
        </p:nvPicPr>
        <p:blipFill rotWithShape="1">
          <a:blip r:embed="rId3">
            <a:alphaModFix/>
          </a:blip>
          <a:srcRect b="0" l="1215" r="0" t="0"/>
          <a:stretch/>
        </p:blipFill>
        <p:spPr>
          <a:xfrm>
            <a:off x="-38100" y="0"/>
            <a:ext cx="932005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5"/>
          <p:cNvSpPr txBox="1"/>
          <p:nvPr/>
        </p:nvSpPr>
        <p:spPr>
          <a:xfrm>
            <a:off x="2722950" y="53525"/>
            <a:ext cx="36981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Playfair Display"/>
                <a:ea typeface="Playfair Display"/>
                <a:cs typeface="Playfair Display"/>
                <a:sym typeface="Playfair Display"/>
              </a:rPr>
              <a:t>PostMan</a:t>
            </a:r>
            <a:endParaRPr b="1" sz="21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05" name="Google Shape;205;p25"/>
          <p:cNvSpPr txBox="1"/>
          <p:nvPr/>
        </p:nvSpPr>
        <p:spPr>
          <a:xfrm>
            <a:off x="5867225" y="816500"/>
            <a:ext cx="3381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layfair Display"/>
                <a:ea typeface="Playfair Display"/>
                <a:cs typeface="Playfair Display"/>
                <a:sym typeface="Playfair Display"/>
              </a:rPr>
              <a:t>Registering a Customer</a:t>
            </a:r>
            <a:endParaRPr sz="18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06" name="Google Shape;20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" y="919175"/>
            <a:ext cx="4591051" cy="358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50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6"/>
          <p:cNvSpPr/>
          <p:nvPr/>
        </p:nvSpPr>
        <p:spPr>
          <a:xfrm>
            <a:off x="3192475" y="0"/>
            <a:ext cx="5553300" cy="25287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598" y="561425"/>
            <a:ext cx="4184099" cy="37601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6"/>
          <p:cNvSpPr txBox="1"/>
          <p:nvPr/>
        </p:nvSpPr>
        <p:spPr>
          <a:xfrm>
            <a:off x="2722950" y="53525"/>
            <a:ext cx="36981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Playfair Display"/>
                <a:ea typeface="Playfair Display"/>
                <a:cs typeface="Playfair Display"/>
                <a:sym typeface="Playfair Display"/>
              </a:rPr>
              <a:t>PostMan</a:t>
            </a:r>
            <a:endParaRPr b="1" sz="21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15" name="Google Shape;215;p26"/>
          <p:cNvSpPr txBox="1"/>
          <p:nvPr/>
        </p:nvSpPr>
        <p:spPr>
          <a:xfrm>
            <a:off x="5143325" y="1540400"/>
            <a:ext cx="3381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layfair Display"/>
                <a:ea typeface="Playfair Display"/>
                <a:cs typeface="Playfair Display"/>
                <a:sym typeface="Playfair Display"/>
              </a:rPr>
              <a:t>Creating (POST) an auditorium</a:t>
            </a:r>
            <a:endParaRPr sz="18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7"/>
          <p:cNvPicPr preferRelativeResize="0"/>
          <p:nvPr/>
        </p:nvPicPr>
        <p:blipFill rotWithShape="1">
          <a:blip r:embed="rId3">
            <a:alphaModFix/>
          </a:blip>
          <a:srcRect b="0" l="941" r="0" t="0"/>
          <a:stretch/>
        </p:blipFill>
        <p:spPr>
          <a:xfrm>
            <a:off x="9525" y="-43875"/>
            <a:ext cx="9144002" cy="5187374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7"/>
          <p:cNvSpPr txBox="1"/>
          <p:nvPr/>
        </p:nvSpPr>
        <p:spPr>
          <a:xfrm>
            <a:off x="2722950" y="53525"/>
            <a:ext cx="36981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Playfair Display"/>
                <a:ea typeface="Playfair Display"/>
                <a:cs typeface="Playfair Display"/>
                <a:sym typeface="Playfair Display"/>
              </a:rPr>
              <a:t>PostMan</a:t>
            </a:r>
            <a:endParaRPr b="1" sz="21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22" name="Google Shape;222;p27"/>
          <p:cNvSpPr txBox="1"/>
          <p:nvPr/>
        </p:nvSpPr>
        <p:spPr>
          <a:xfrm>
            <a:off x="857075" y="561425"/>
            <a:ext cx="3381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layfair Display"/>
                <a:ea typeface="Playfair Display"/>
                <a:cs typeface="Playfair Display"/>
                <a:sym typeface="Playfair Display"/>
              </a:rPr>
              <a:t>Creating (POST) a Movie</a:t>
            </a:r>
            <a:endParaRPr sz="18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23" name="Google Shape;22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9223" y="511486"/>
            <a:ext cx="3871900" cy="4229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8"/>
          <p:cNvSpPr/>
          <p:nvPr/>
        </p:nvSpPr>
        <p:spPr>
          <a:xfrm>
            <a:off x="582625" y="436975"/>
            <a:ext cx="5553300" cy="20484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8"/>
          <p:cNvSpPr txBox="1"/>
          <p:nvPr/>
        </p:nvSpPr>
        <p:spPr>
          <a:xfrm>
            <a:off x="2722950" y="53525"/>
            <a:ext cx="36981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Playfair Display"/>
                <a:ea typeface="Playfair Display"/>
                <a:cs typeface="Playfair Display"/>
                <a:sym typeface="Playfair Display"/>
              </a:rPr>
              <a:t>PostMan</a:t>
            </a:r>
            <a:endParaRPr b="1" sz="21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31" name="Google Shape;231;p28"/>
          <p:cNvSpPr txBox="1"/>
          <p:nvPr/>
        </p:nvSpPr>
        <p:spPr>
          <a:xfrm>
            <a:off x="4933775" y="778500"/>
            <a:ext cx="3381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layfair Display"/>
                <a:ea typeface="Playfair Display"/>
                <a:cs typeface="Playfair Display"/>
                <a:sym typeface="Playfair Display"/>
              </a:rPr>
              <a:t>Creating (POST) seats</a:t>
            </a:r>
            <a:endParaRPr sz="18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32" name="Google Shape;23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149" y="445025"/>
            <a:ext cx="3067975" cy="451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87725" y="1666872"/>
            <a:ext cx="2964503" cy="338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8"/>
          <p:cNvPicPr preferRelativeResize="0"/>
          <p:nvPr/>
        </p:nvPicPr>
        <p:blipFill rotWithShape="1">
          <a:blip r:embed="rId6">
            <a:alphaModFix/>
          </a:blip>
          <a:srcRect b="0" l="0" r="0" t="21789"/>
          <a:stretch/>
        </p:blipFill>
        <p:spPr>
          <a:xfrm>
            <a:off x="4800600" y="1868549"/>
            <a:ext cx="3228975" cy="317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1" name="Google Shape;24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9"/>
          <p:cNvSpPr/>
          <p:nvPr/>
        </p:nvSpPr>
        <p:spPr>
          <a:xfrm>
            <a:off x="582625" y="436975"/>
            <a:ext cx="5553300" cy="20484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9"/>
          <p:cNvSpPr txBox="1"/>
          <p:nvPr/>
        </p:nvSpPr>
        <p:spPr>
          <a:xfrm>
            <a:off x="2722950" y="53525"/>
            <a:ext cx="36981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Playfair Display"/>
                <a:ea typeface="Playfair Display"/>
                <a:cs typeface="Playfair Display"/>
                <a:sym typeface="Playfair Display"/>
              </a:rPr>
              <a:t>PostMan</a:t>
            </a:r>
            <a:endParaRPr b="1" sz="21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44" name="Google Shape;244;p29"/>
          <p:cNvSpPr txBox="1"/>
          <p:nvPr/>
        </p:nvSpPr>
        <p:spPr>
          <a:xfrm>
            <a:off x="4628975" y="1511825"/>
            <a:ext cx="3381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layfair Display"/>
                <a:ea typeface="Playfair Display"/>
                <a:cs typeface="Playfair Display"/>
                <a:sym typeface="Playfair Display"/>
              </a:rPr>
              <a:t>Creating (POST) a Screening</a:t>
            </a:r>
            <a:endParaRPr sz="18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45" name="Google Shape;24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333375"/>
            <a:ext cx="3252675" cy="461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2" name="Google Shape;25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0"/>
          <p:cNvSpPr/>
          <p:nvPr/>
        </p:nvSpPr>
        <p:spPr>
          <a:xfrm>
            <a:off x="582625" y="436975"/>
            <a:ext cx="5553300" cy="20484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0"/>
          <p:cNvSpPr txBox="1"/>
          <p:nvPr/>
        </p:nvSpPr>
        <p:spPr>
          <a:xfrm>
            <a:off x="2722950" y="53525"/>
            <a:ext cx="36981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Playfair Display"/>
                <a:ea typeface="Playfair Display"/>
                <a:cs typeface="Playfair Display"/>
                <a:sym typeface="Playfair Display"/>
              </a:rPr>
              <a:t>PostMan</a:t>
            </a:r>
            <a:endParaRPr b="1" sz="21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55" name="Google Shape;255;p30"/>
          <p:cNvSpPr txBox="1"/>
          <p:nvPr/>
        </p:nvSpPr>
        <p:spPr>
          <a:xfrm>
            <a:off x="4634525" y="1230325"/>
            <a:ext cx="3381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layfair Display"/>
                <a:ea typeface="Playfair Display"/>
                <a:cs typeface="Playfair Display"/>
                <a:sym typeface="Playfair Display"/>
              </a:rPr>
              <a:t>Creating (POST) a Reservation</a:t>
            </a:r>
            <a:endParaRPr sz="18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56" name="Google Shape;25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375" y="736750"/>
            <a:ext cx="3271825" cy="436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1"/>
          <p:cNvPicPr preferRelativeResize="0"/>
          <p:nvPr/>
        </p:nvPicPr>
        <p:blipFill rotWithShape="1">
          <a:blip r:embed="rId3">
            <a:alphaModFix/>
          </a:blip>
          <a:srcRect b="0" l="724" r="0" t="0"/>
          <a:stretch/>
        </p:blipFill>
        <p:spPr>
          <a:xfrm>
            <a:off x="0" y="16675"/>
            <a:ext cx="9144001" cy="5110151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1"/>
          <p:cNvSpPr txBox="1"/>
          <p:nvPr>
            <p:ph type="title"/>
          </p:nvPr>
        </p:nvSpPr>
        <p:spPr>
          <a:xfrm>
            <a:off x="3610825" y="95775"/>
            <a:ext cx="57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On My Way! 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63" name="Google Shape;263;p31"/>
          <p:cNvSpPr/>
          <p:nvPr/>
        </p:nvSpPr>
        <p:spPr>
          <a:xfrm>
            <a:off x="6057900" y="843000"/>
            <a:ext cx="2581200" cy="3457500"/>
          </a:xfrm>
          <a:prstGeom prst="rect">
            <a:avLst/>
          </a:prstGeom>
          <a:solidFill>
            <a:srgbClr val="FAF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1"/>
          <p:cNvSpPr/>
          <p:nvPr/>
        </p:nvSpPr>
        <p:spPr>
          <a:xfrm>
            <a:off x="5133975" y="3000375"/>
            <a:ext cx="2581200" cy="952500"/>
          </a:xfrm>
          <a:prstGeom prst="rect">
            <a:avLst/>
          </a:prstGeom>
          <a:solidFill>
            <a:srgbClr val="FAF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1"/>
          <p:cNvSpPr txBox="1"/>
          <p:nvPr>
            <p:ph idx="1" type="body"/>
          </p:nvPr>
        </p:nvSpPr>
        <p:spPr>
          <a:xfrm>
            <a:off x="3960975" y="725300"/>
            <a:ext cx="49272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Playfair Display"/>
              <a:buChar char="●"/>
            </a:pPr>
            <a:r>
              <a:rPr lang="en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These past few months have been an incredible learning experience. There were many times I wanted to quit, but I knew that I had to keep going. I have learned so much, and can’t wait to keep learning and practicing. </a:t>
            </a:r>
            <a:endParaRPr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Playfair Display"/>
              <a:buChar char="●"/>
            </a:pPr>
            <a:r>
              <a:rPr lang="en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My MovieAPI is in a good place, but there is still fine tuning but I am so proud of myself for building this from the the ground up and pushing myself to create something hard. </a:t>
            </a:r>
            <a:endParaRPr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Playfair Display"/>
              <a:buChar char="●"/>
            </a:pPr>
            <a:r>
              <a:rPr lang="en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 hope to </a:t>
            </a:r>
            <a:r>
              <a:rPr lang="en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continue to learn Java and SQL, and hopefully work on becoming a Data Developer. I really enjoyed SQL and hope to dive deeper into it. </a:t>
            </a:r>
            <a:endParaRPr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/>
          <p:nvPr/>
        </p:nvSpPr>
        <p:spPr>
          <a:xfrm rot="-465927">
            <a:off x="2695974" y="1402273"/>
            <a:ext cx="5419701" cy="1808801"/>
          </a:xfrm>
          <a:prstGeom prst="rect">
            <a:avLst/>
          </a:prstGeom>
          <a:solidFill>
            <a:srgbClr val="F8E3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/>
          <p:nvPr/>
        </p:nvSpPr>
        <p:spPr>
          <a:xfrm rot="-466003">
            <a:off x="3737622" y="1051227"/>
            <a:ext cx="3505255" cy="828095"/>
          </a:xfrm>
          <a:prstGeom prst="rect">
            <a:avLst/>
          </a:prstGeom>
          <a:solidFill>
            <a:srgbClr val="F8E3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 txBox="1"/>
          <p:nvPr/>
        </p:nvSpPr>
        <p:spPr>
          <a:xfrm rot="-435458">
            <a:off x="3243747" y="999935"/>
            <a:ext cx="4324346" cy="17238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Playfair Display"/>
                <a:ea typeface="Playfair Display"/>
                <a:cs typeface="Playfair Display"/>
                <a:sym typeface="Playfair Display"/>
              </a:rPr>
              <a:t>Customers will be able to:</a:t>
            </a:r>
            <a:endParaRPr b="1" sz="20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Playfair Display"/>
              <a:buChar char="●"/>
            </a:pPr>
            <a:r>
              <a:rPr lang="en" sz="2000">
                <a:latin typeface="Playfair Display"/>
                <a:ea typeface="Playfair Display"/>
                <a:cs typeface="Playfair Display"/>
                <a:sym typeface="Playfair Display"/>
              </a:rPr>
              <a:t>Register and Login</a:t>
            </a:r>
            <a:endParaRPr sz="20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Playfair Display"/>
              <a:buChar char="●"/>
            </a:pPr>
            <a:r>
              <a:rPr lang="en" sz="2000">
                <a:latin typeface="Playfair Display"/>
                <a:ea typeface="Playfair Display"/>
                <a:cs typeface="Playfair Display"/>
                <a:sym typeface="Playfair Display"/>
              </a:rPr>
              <a:t>Find a Screening that will have a movie, auditorium, and time</a:t>
            </a:r>
            <a:endParaRPr sz="20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Playfair Display"/>
              <a:buChar char="●"/>
            </a:pPr>
            <a:r>
              <a:rPr lang="en" sz="2000">
                <a:latin typeface="Playfair Display"/>
                <a:ea typeface="Playfair Display"/>
                <a:cs typeface="Playfair Display"/>
                <a:sym typeface="Playfair Display"/>
              </a:rPr>
              <a:t>Select and reserve seats</a:t>
            </a:r>
            <a:endParaRPr sz="20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 rotWithShape="1">
          <a:blip r:embed="rId3">
            <a:alphaModFix/>
          </a:blip>
          <a:srcRect b="1341" l="445" r="623" t="0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/>
          <p:nvPr/>
        </p:nvSpPr>
        <p:spPr>
          <a:xfrm>
            <a:off x="1074225" y="191175"/>
            <a:ext cx="7692600" cy="25398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2539875" y="1454250"/>
            <a:ext cx="5835300" cy="25398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2728700" y="1743200"/>
            <a:ext cx="1076700" cy="25398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6586250" y="1531450"/>
            <a:ext cx="1076700" cy="25398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 txBox="1"/>
          <p:nvPr/>
        </p:nvSpPr>
        <p:spPr>
          <a:xfrm>
            <a:off x="2255100" y="236700"/>
            <a:ext cx="4633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Playfair Display"/>
                <a:ea typeface="Playfair Display"/>
                <a:cs typeface="Playfair Display"/>
                <a:sym typeface="Playfair Display"/>
              </a:rPr>
              <a:t>Entity Relationship Diagram</a:t>
            </a:r>
            <a:endParaRPr b="1" sz="21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7550" y="872050"/>
            <a:ext cx="6410125" cy="300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Entity Relationship Diagram</a:t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6"/>
          <p:cNvPicPr preferRelativeResize="0"/>
          <p:nvPr/>
        </p:nvPicPr>
        <p:blipFill rotWithShape="1">
          <a:blip r:embed="rId3">
            <a:alphaModFix/>
          </a:blip>
          <a:srcRect b="0" l="695" r="0" t="0"/>
          <a:stretch/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/>
          <p:nvPr/>
        </p:nvSpPr>
        <p:spPr>
          <a:xfrm>
            <a:off x="5352875" y="473375"/>
            <a:ext cx="3386400" cy="22578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 txBox="1"/>
          <p:nvPr/>
        </p:nvSpPr>
        <p:spPr>
          <a:xfrm>
            <a:off x="2255100" y="0"/>
            <a:ext cx="4633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Playfair Display"/>
                <a:ea typeface="Playfair Display"/>
                <a:cs typeface="Playfair Display"/>
                <a:sym typeface="Playfair Display"/>
              </a:rPr>
              <a:t>Entities</a:t>
            </a:r>
            <a:endParaRPr b="1" sz="21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93" name="Google Shape;9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750" y="776250"/>
            <a:ext cx="8565449" cy="40524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/>
          <p:nvPr/>
        </p:nvSpPr>
        <p:spPr>
          <a:xfrm>
            <a:off x="6008325" y="3438775"/>
            <a:ext cx="2425500" cy="11697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Customer/Credentials 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Movie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Seat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Auditorium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Entity Relationship Diagram</a:t>
            </a:r>
            <a:endParaRPr/>
          </a:p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 rotWithShape="1">
          <a:blip r:embed="rId3">
            <a:alphaModFix/>
          </a:blip>
          <a:srcRect b="0" l="695" r="0" t="0"/>
          <a:stretch/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7"/>
          <p:cNvSpPr/>
          <p:nvPr/>
        </p:nvSpPr>
        <p:spPr>
          <a:xfrm>
            <a:off x="5352875" y="473375"/>
            <a:ext cx="3386400" cy="22578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7"/>
          <p:cNvSpPr txBox="1"/>
          <p:nvPr/>
        </p:nvSpPr>
        <p:spPr>
          <a:xfrm>
            <a:off x="2255100" y="0"/>
            <a:ext cx="4633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Playfair Display"/>
                <a:ea typeface="Playfair Display"/>
                <a:cs typeface="Playfair Display"/>
                <a:sym typeface="Playfair Display"/>
              </a:rPr>
              <a:t>Entities Cont.</a:t>
            </a:r>
            <a:endParaRPr b="1" sz="21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04" name="Google Shape;10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4575" y="590500"/>
            <a:ext cx="7112844" cy="4387926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7"/>
          <p:cNvSpPr txBox="1"/>
          <p:nvPr/>
        </p:nvSpPr>
        <p:spPr>
          <a:xfrm>
            <a:off x="6523875" y="3884950"/>
            <a:ext cx="2022900" cy="11697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Reservation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Reservation DTO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Screening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Screening DTO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Entity Relationship Diagram</a:t>
            </a:r>
            <a:endParaRPr/>
          </a:p>
        </p:txBody>
      </p:sp>
      <p:sp>
        <p:nvSpPr>
          <p:cNvPr id="111" name="Google Shape;11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18"/>
          <p:cNvPicPr preferRelativeResize="0"/>
          <p:nvPr/>
        </p:nvPicPr>
        <p:blipFill rotWithShape="1">
          <a:blip r:embed="rId3">
            <a:alphaModFix/>
          </a:blip>
          <a:srcRect b="0" l="695" r="0" t="0"/>
          <a:stretch/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/>
          <p:nvPr/>
        </p:nvSpPr>
        <p:spPr>
          <a:xfrm>
            <a:off x="5352875" y="473375"/>
            <a:ext cx="3386400" cy="22578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8"/>
          <p:cNvSpPr txBox="1"/>
          <p:nvPr/>
        </p:nvSpPr>
        <p:spPr>
          <a:xfrm>
            <a:off x="2255100" y="0"/>
            <a:ext cx="4633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Playfair Display"/>
                <a:ea typeface="Playfair Display"/>
                <a:cs typeface="Playfair Display"/>
                <a:sym typeface="Playfair Display"/>
              </a:rPr>
              <a:t>Entities Cont.</a:t>
            </a:r>
            <a:endParaRPr b="1" sz="21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15" name="Google Shape;11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7701" y="543387"/>
            <a:ext cx="6328600" cy="4634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8"/>
          <p:cNvSpPr txBox="1"/>
          <p:nvPr/>
        </p:nvSpPr>
        <p:spPr>
          <a:xfrm>
            <a:off x="2109750" y="3624950"/>
            <a:ext cx="2241300" cy="6771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SeatResponse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ReservationResponse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/>
          <p:nvPr/>
        </p:nvSpPr>
        <p:spPr>
          <a:xfrm>
            <a:off x="582625" y="436975"/>
            <a:ext cx="5553300" cy="20484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9"/>
          <p:cNvSpPr txBox="1"/>
          <p:nvPr/>
        </p:nvSpPr>
        <p:spPr>
          <a:xfrm>
            <a:off x="2255100" y="0"/>
            <a:ext cx="4633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Playfair Display"/>
                <a:ea typeface="Playfair Display"/>
                <a:cs typeface="Playfair Display"/>
                <a:sym typeface="Playfair Display"/>
              </a:rPr>
              <a:t>Repositories</a:t>
            </a:r>
            <a:endParaRPr b="1" sz="21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200" y="808350"/>
            <a:ext cx="8757602" cy="187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9"/>
          <p:cNvSpPr txBox="1"/>
          <p:nvPr/>
        </p:nvSpPr>
        <p:spPr>
          <a:xfrm>
            <a:off x="524650" y="3074700"/>
            <a:ext cx="2525100" cy="16623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ScreeningRepo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ReservationRepo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SeatRepo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CustomerRepo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MovieRepo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AuditoriumRepo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0"/>
          <p:cNvPicPr preferRelativeResize="0"/>
          <p:nvPr/>
        </p:nvPicPr>
        <p:blipFill rotWithShape="1">
          <a:blip r:embed="rId3">
            <a:alphaModFix/>
          </a:blip>
          <a:srcRect b="0" l="798" r="63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/>
          <p:nvPr/>
        </p:nvSpPr>
        <p:spPr>
          <a:xfrm>
            <a:off x="1474775" y="145650"/>
            <a:ext cx="7037100" cy="23304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800" y="784511"/>
            <a:ext cx="7869451" cy="4395413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 txBox="1"/>
          <p:nvPr/>
        </p:nvSpPr>
        <p:spPr>
          <a:xfrm>
            <a:off x="2255100" y="0"/>
            <a:ext cx="4633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Playfair Display"/>
                <a:ea typeface="Playfair Display"/>
                <a:cs typeface="Playfair Display"/>
                <a:sym typeface="Playfair Display"/>
              </a:rPr>
              <a:t>Services</a:t>
            </a:r>
            <a:endParaRPr b="1" sz="21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38" name="Google Shape;138;p20"/>
          <p:cNvSpPr txBox="1"/>
          <p:nvPr/>
        </p:nvSpPr>
        <p:spPr>
          <a:xfrm>
            <a:off x="1152775" y="521225"/>
            <a:ext cx="1405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layfair Display"/>
                <a:ea typeface="Playfair Display"/>
                <a:cs typeface="Playfair Display"/>
                <a:sym typeface="Playfair Display"/>
              </a:rPr>
              <a:t>Movie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39" name="Google Shape;139;p20"/>
          <p:cNvSpPr txBox="1"/>
          <p:nvPr/>
        </p:nvSpPr>
        <p:spPr>
          <a:xfrm>
            <a:off x="3823925" y="546725"/>
            <a:ext cx="1405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layfair Display"/>
                <a:ea typeface="Playfair Display"/>
                <a:cs typeface="Playfair Display"/>
                <a:sym typeface="Playfair Display"/>
              </a:rPr>
              <a:t>Auditorium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40" name="Google Shape;140;p20"/>
          <p:cNvSpPr txBox="1"/>
          <p:nvPr/>
        </p:nvSpPr>
        <p:spPr>
          <a:xfrm>
            <a:off x="6646600" y="521225"/>
            <a:ext cx="1405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layfair Display"/>
                <a:ea typeface="Playfair Display"/>
                <a:cs typeface="Playfair Display"/>
                <a:sym typeface="Playfair Display"/>
              </a:rPr>
              <a:t>Seat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1"/>
          <p:cNvPicPr preferRelativeResize="0"/>
          <p:nvPr/>
        </p:nvPicPr>
        <p:blipFill rotWithShape="1">
          <a:blip r:embed="rId3">
            <a:alphaModFix/>
          </a:blip>
          <a:srcRect b="0" l="798" r="63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1"/>
          <p:cNvSpPr/>
          <p:nvPr/>
        </p:nvSpPr>
        <p:spPr>
          <a:xfrm>
            <a:off x="1474775" y="145650"/>
            <a:ext cx="7037100" cy="2330400"/>
          </a:xfrm>
          <a:prstGeom prst="rect">
            <a:avLst/>
          </a:prstGeom>
          <a:solidFill>
            <a:srgbClr val="F3EB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1"/>
          <p:cNvSpPr txBox="1"/>
          <p:nvPr/>
        </p:nvSpPr>
        <p:spPr>
          <a:xfrm>
            <a:off x="2255100" y="-76200"/>
            <a:ext cx="4633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Playfair Display"/>
                <a:ea typeface="Playfair Display"/>
                <a:cs typeface="Playfair Display"/>
                <a:sym typeface="Playfair Display"/>
              </a:rPr>
              <a:t>Services Cont.</a:t>
            </a:r>
            <a:endParaRPr b="1" sz="21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50" name="Google Shape;150;p21"/>
          <p:cNvSpPr txBox="1"/>
          <p:nvPr/>
        </p:nvSpPr>
        <p:spPr>
          <a:xfrm>
            <a:off x="933275" y="253625"/>
            <a:ext cx="1405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layfair Display"/>
                <a:ea typeface="Playfair Display"/>
                <a:cs typeface="Playfair Display"/>
                <a:sym typeface="Playfair Display"/>
              </a:rPr>
              <a:t>Authority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51" name="Google Shape;151;p21"/>
          <p:cNvSpPr txBox="1"/>
          <p:nvPr/>
        </p:nvSpPr>
        <p:spPr>
          <a:xfrm>
            <a:off x="3545100" y="253625"/>
            <a:ext cx="1405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layfair Display"/>
                <a:ea typeface="Playfair Display"/>
                <a:cs typeface="Playfair Display"/>
                <a:sym typeface="Playfair Display"/>
              </a:rPr>
              <a:t>Screening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52" name="Google Shape;152;p21"/>
          <p:cNvSpPr txBox="1"/>
          <p:nvPr/>
        </p:nvSpPr>
        <p:spPr>
          <a:xfrm>
            <a:off x="6728525" y="263775"/>
            <a:ext cx="1405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layfair Display"/>
                <a:ea typeface="Playfair Display"/>
                <a:cs typeface="Playfair Display"/>
                <a:sym typeface="Playfair Display"/>
              </a:rPr>
              <a:t>Reservation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53" name="Google Shape;153;p21"/>
          <p:cNvPicPr preferRelativeResize="0"/>
          <p:nvPr/>
        </p:nvPicPr>
        <p:blipFill rotWithShape="1">
          <a:blip r:embed="rId4">
            <a:alphaModFix/>
          </a:blip>
          <a:srcRect b="0" l="0" r="35711" t="0"/>
          <a:stretch/>
        </p:blipFill>
        <p:spPr>
          <a:xfrm>
            <a:off x="462725" y="524875"/>
            <a:ext cx="5283700" cy="462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37111" y="817175"/>
            <a:ext cx="581337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